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529D-64EC-4B39-B7C2-A80DA9B766E1}" type="datetimeFigureOut">
              <a:rPr lang="nl-NL" smtClean="0"/>
              <a:t>24-12-2015</a:t>
            </a:fld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CDA663-4C30-4621-A529-3F5DE5FDCDBD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529D-64EC-4B39-B7C2-A80DA9B766E1}" type="datetimeFigureOut">
              <a:rPr lang="nl-NL" smtClean="0"/>
              <a:t>24-12-2015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DA663-4C30-4621-A529-3F5DE5FDCDB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529D-64EC-4B39-B7C2-A80DA9B766E1}" type="datetimeFigureOut">
              <a:rPr lang="nl-NL" smtClean="0"/>
              <a:t>24-12-2015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DA663-4C30-4621-A529-3F5DE5FDCDB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529D-64EC-4B39-B7C2-A80DA9B766E1}" type="datetimeFigureOut">
              <a:rPr lang="nl-NL" smtClean="0"/>
              <a:t>24-12-2015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DA663-4C30-4621-A529-3F5DE5FDCDB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529D-64EC-4B39-B7C2-A80DA9B766E1}" type="datetimeFigureOut">
              <a:rPr lang="nl-NL" smtClean="0"/>
              <a:t>24-12-2015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DA663-4C30-4621-A529-3F5DE5FDCDBD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529D-64EC-4B39-B7C2-A80DA9B766E1}" type="datetimeFigureOut">
              <a:rPr lang="nl-NL" smtClean="0"/>
              <a:t>24-12-2015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DA663-4C30-4621-A529-3F5DE5FDCDBD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529D-64EC-4B39-B7C2-A80DA9B766E1}" type="datetimeFigureOut">
              <a:rPr lang="nl-NL" smtClean="0"/>
              <a:t>24-12-2015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DA663-4C30-4621-A529-3F5DE5FDCDBD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529D-64EC-4B39-B7C2-A80DA9B766E1}" type="datetimeFigureOut">
              <a:rPr lang="nl-NL" smtClean="0"/>
              <a:t>24-12-2015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DA663-4C30-4621-A529-3F5DE5FDCDB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529D-64EC-4B39-B7C2-A80DA9B766E1}" type="datetimeFigureOut">
              <a:rPr lang="nl-NL" smtClean="0"/>
              <a:t>24-12-2015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DA663-4C30-4621-A529-3F5DE5FDCDB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529D-64EC-4B39-B7C2-A80DA9B766E1}" type="datetimeFigureOut">
              <a:rPr lang="nl-NL" smtClean="0"/>
              <a:t>24-12-2015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DA663-4C30-4621-A529-3F5DE5FDCDB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529D-64EC-4B39-B7C2-A80DA9B766E1}" type="datetimeFigureOut">
              <a:rPr lang="nl-NL" smtClean="0"/>
              <a:t>24-12-2015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DA663-4C30-4621-A529-3F5DE5FDCDB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FFFF99"/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645529D-64EC-4B39-B7C2-A80DA9B766E1}" type="datetimeFigureOut">
              <a:rPr lang="nl-NL" smtClean="0"/>
              <a:t>24-12-2015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3CDA663-4C30-4621-A529-3F5DE5FDCDBD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IFTKRpnrCEI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rNGCAtKLmm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-243408"/>
            <a:ext cx="11284336" cy="719789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504" y="260648"/>
            <a:ext cx="8064896" cy="1962944"/>
          </a:xfrm>
        </p:spPr>
        <p:txBody>
          <a:bodyPr>
            <a:noAutofit/>
          </a:bodyPr>
          <a:lstStyle/>
          <a:p>
            <a:r>
              <a:rPr lang="nl-NL" sz="5400" b="1" dirty="0" smtClean="0">
                <a:solidFill>
                  <a:schemeClr val="tx1"/>
                </a:solidFill>
              </a:rPr>
              <a:t>Fasen van rouwverwerking</a:t>
            </a:r>
            <a:endParaRPr lang="nl-NL" sz="5400" b="1" dirty="0">
              <a:solidFill>
                <a:schemeClr val="tx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tx1"/>
                </a:solidFill>
                <a:hlinkClick r:id="rId4"/>
              </a:rPr>
              <a:t>kon ik nog maar even bij je zijn...</a:t>
            </a:r>
            <a:endParaRPr lang="nl-N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15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6202"/>
            <a:ext cx="8229600" cy="1143000"/>
          </a:xfrm>
        </p:spPr>
        <p:txBody>
          <a:bodyPr>
            <a:normAutofit/>
          </a:bodyPr>
          <a:lstStyle/>
          <a:p>
            <a:r>
              <a:rPr lang="nl-NL" sz="5400" dirty="0" smtClean="0"/>
              <a:t>Verliessituaties</a:t>
            </a:r>
            <a:endParaRPr lang="nl-NL" sz="54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9712" y="1052736"/>
            <a:ext cx="5544616" cy="5529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590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Rouw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spcAft>
                <a:spcPct val="0"/>
              </a:spcAft>
              <a:buClr>
                <a:srgbClr val="E09142"/>
              </a:buClr>
              <a:buSzPct val="85000"/>
              <a:buFont typeface="Wingdings" pitchFamily="2" charset="2"/>
              <a:buChar char="n"/>
            </a:pPr>
            <a:r>
              <a:rPr lang="nl-NL" kern="0" dirty="0">
                <a:solidFill>
                  <a:srgbClr val="333333"/>
                </a:solidFill>
                <a:latin typeface="Arial"/>
              </a:rPr>
              <a:t>Rouw ontstaat als reactie op het verlies van iemand die een grote betekenis had in het leven van de nabestaande.</a:t>
            </a:r>
          </a:p>
          <a:p>
            <a:pPr lvl="0" fontAlgn="base">
              <a:spcAft>
                <a:spcPct val="0"/>
              </a:spcAft>
              <a:buClr>
                <a:srgbClr val="E09142"/>
              </a:buClr>
              <a:buSzPct val="85000"/>
              <a:buFont typeface="Wingdings" pitchFamily="2" charset="2"/>
              <a:buChar char="n"/>
            </a:pPr>
            <a:r>
              <a:rPr lang="nl-NL" kern="0" dirty="0">
                <a:solidFill>
                  <a:srgbClr val="333333"/>
                </a:solidFill>
                <a:latin typeface="Arial"/>
              </a:rPr>
              <a:t>Hoe lang het rouwproces duurt, is voor iedereen verschillend</a:t>
            </a:r>
          </a:p>
          <a:p>
            <a:pPr lvl="0" fontAlgn="base">
              <a:spcAft>
                <a:spcPct val="0"/>
              </a:spcAft>
              <a:buClr>
                <a:srgbClr val="E09142"/>
              </a:buClr>
              <a:buSzPct val="85000"/>
              <a:buFont typeface="Wingdings" pitchFamily="2" charset="2"/>
              <a:buChar char="n"/>
            </a:pPr>
            <a:r>
              <a:rPr lang="nl-NL" kern="0" dirty="0">
                <a:solidFill>
                  <a:srgbClr val="333333"/>
                </a:solidFill>
                <a:latin typeface="Arial"/>
              </a:rPr>
              <a:t>Hoe rouw beleefd wordt is ook voor iedereen verschillend.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5273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Fasen in het rouwproces volgens mevr. </a:t>
            </a:r>
            <a:r>
              <a:rPr lang="nl-NL" dirty="0" err="1" smtClean="0"/>
              <a:t>Kübler</a:t>
            </a:r>
            <a:r>
              <a:rPr lang="nl-NL" dirty="0" smtClean="0"/>
              <a:t>- Ross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576" y="2852936"/>
            <a:ext cx="8229600" cy="4525963"/>
          </a:xfrm>
        </p:spPr>
        <p:txBody>
          <a:bodyPr/>
          <a:lstStyle/>
          <a:p>
            <a:pPr marL="0" indent="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nl-NL" dirty="0">
                <a:latin typeface="Arial" pitchFamily="34" charset="0"/>
                <a:cs typeface="Arial" pitchFamily="34" charset="0"/>
              </a:rPr>
              <a:t>Fase 1 = ontkennen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nl-NL" dirty="0">
                <a:latin typeface="Arial" pitchFamily="34" charset="0"/>
                <a:cs typeface="Arial" pitchFamily="34" charset="0"/>
              </a:rPr>
              <a:t>Fase 2 = woede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nl-NL" dirty="0">
                <a:latin typeface="Arial" pitchFamily="34" charset="0"/>
                <a:cs typeface="Arial" pitchFamily="34" charset="0"/>
              </a:rPr>
              <a:t>Fase 3 = marchanderen(onderhandelen)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None/>
              <a:defRPr/>
            </a:pPr>
            <a:r>
              <a:rPr lang="nl-NL" dirty="0">
                <a:latin typeface="Arial" pitchFamily="34" charset="0"/>
                <a:cs typeface="Arial" pitchFamily="34" charset="0"/>
              </a:rPr>
              <a:t>Fase 4 = depress</a:t>
            </a:r>
            <a:r>
              <a:rPr lang="nl-NL" i="1" dirty="0">
                <a:latin typeface="Arial" pitchFamily="34" charset="0"/>
                <a:cs typeface="Arial" pitchFamily="34" charset="0"/>
              </a:rPr>
              <a:t>ie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None/>
              <a:defRPr/>
            </a:pPr>
            <a:r>
              <a:rPr lang="nl-NL" dirty="0">
                <a:latin typeface="Arial" pitchFamily="34" charset="0"/>
                <a:cs typeface="Arial" pitchFamily="34" charset="0"/>
              </a:rPr>
              <a:t>Fase 5 = acceptatie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3310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Emoties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27432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nl-NL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Apathie             </a:t>
            </a:r>
          </a:p>
          <a:p>
            <a:pPr indent="-27432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nl-NL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Woede</a:t>
            </a:r>
          </a:p>
          <a:p>
            <a:pPr indent="-27432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nl-NL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Schuld</a:t>
            </a:r>
          </a:p>
          <a:p>
            <a:pPr indent="-27432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nl-NL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Zelfverwijt</a:t>
            </a:r>
          </a:p>
          <a:p>
            <a:pPr indent="-27432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nl-NL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Het gevecht aangaan</a:t>
            </a:r>
          </a:p>
          <a:p>
            <a:pPr indent="-27432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nl-NL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Verdriet</a:t>
            </a:r>
          </a:p>
          <a:p>
            <a:pPr indent="-27432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nl-NL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aanvaarding</a:t>
            </a:r>
            <a:endParaRPr lang="en-GB" dirty="0"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189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7226" y="4014"/>
            <a:ext cx="10966378" cy="685398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tx1"/>
                </a:solidFill>
              </a:rPr>
              <a:t>Gun het de tijd…</a:t>
            </a:r>
            <a:endParaRPr lang="nl-NL" b="1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Gun me de tijd...</a:t>
            </a:r>
            <a:endParaRPr lang="nl-NL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53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224</TotalTime>
  <Words>105</Words>
  <Application>Microsoft Office PowerPoint</Application>
  <PresentationFormat>Diavoorstelling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Executive</vt:lpstr>
      <vt:lpstr>Fasen van rouwverwerking</vt:lpstr>
      <vt:lpstr>Verliessituaties</vt:lpstr>
      <vt:lpstr>Rouw</vt:lpstr>
      <vt:lpstr>Fasen in het rouwproces volgens mevr. Kübler- Ross</vt:lpstr>
      <vt:lpstr>Emoties</vt:lpstr>
      <vt:lpstr>Gun het de tijd…</vt:lpstr>
    </vt:vector>
  </TitlesOfParts>
  <Company>Noorderpoort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Fasen van rouwverwerking</dc:title>
  <dc:creator>Kreuning</dc:creator>
  <cp:lastModifiedBy>Kreuning</cp:lastModifiedBy>
  <cp:revision>10</cp:revision>
  <dcterms:created xsi:type="dcterms:W3CDTF">2015-12-24T12:25:44Z</dcterms:created>
  <dcterms:modified xsi:type="dcterms:W3CDTF">2015-12-24T16:10:06Z</dcterms:modified>
</cp:coreProperties>
</file>